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1"/>
  </p:notesMasterIdLst>
  <p:handoutMasterIdLst>
    <p:handoutMasterId r:id="rId12"/>
  </p:handoutMasterIdLst>
  <p:sldIdLst>
    <p:sldId id="257" r:id="rId2"/>
    <p:sldId id="258" r:id="rId3"/>
    <p:sldId id="270" r:id="rId4"/>
    <p:sldId id="271" r:id="rId5"/>
    <p:sldId id="272" r:id="rId6"/>
    <p:sldId id="273" r:id="rId7"/>
    <p:sldId id="274" r:id="rId8"/>
    <p:sldId id="275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orient="horz" pos="41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9911" autoAdjust="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  <p:guide pos="7296"/>
        <p:guide orient="horz" pos="412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2538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96EA6-6F25-4F19-87BA-7ADCC16DAEFF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E50CC-F33A-4EF4-9F12-93EC4A21A0C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295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C172E-A8B5-46F6-B05C-DFA3E2E0F207}" type="datetimeFigureOut">
              <a:rPr lang="en-US" smtClean="0"/>
              <a:t>2/18/2019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674CE4-FBD8-4481-AEFB-CA53E599A7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268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674CE4-FBD8-4481-AEFB-CA53E599A7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974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How presentation will benefit audience: Adult learners are more interested in a subject if they know how or why it is important to them.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Presenter’s level of expertise in the subject: Briefly state your credentials in this area, or explain why participants should listen to you.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FD335-6D8E-486A-8F5F-DFC7325903F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7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3" name="Rectangle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4" name="Rectangle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5" name="Rectangle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6" name="Rectangle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7" name="Rectangle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11" name="Rectangle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389009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7265116" y="4205288"/>
            <a:ext cx="1727200" cy="457200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9043832" y="4206240"/>
            <a:ext cx="1280160" cy="457200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83F6FB67-9EAA-4EC3-8B8B-742D11AE59FE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1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5pPr>
              <a:defRPr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A8A2-4727-4005-B889-1D6A30CA8602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84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9042400" y="1143000"/>
            <a:ext cx="2540000" cy="5448300"/>
          </a:xfrm>
        </p:spPr>
        <p:txBody>
          <a:bodyPr vert="eaVert"/>
          <a:lstStyle>
            <a:lvl1pPr>
              <a:defRPr/>
            </a:lvl1pPr>
          </a:lstStyle>
          <a:p>
            <a:r>
              <a:rPr kumimoji="0" lang="en-US" dirty="0"/>
              <a:t>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1143000"/>
            <a:ext cx="8331200" cy="5448300"/>
          </a:xfrm>
        </p:spPr>
        <p:txBody>
          <a:bodyPr vert="eaVert"/>
          <a:lstStyle>
            <a:lvl5pPr>
              <a:defRPr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EEAB2-1BF2-4E14-B9A4-FC2503D96EE6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88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5pPr>
              <a:defRPr/>
            </a:lvl5pPr>
            <a:lvl6pPr>
              <a:defRPr/>
            </a:lvl6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FCECD-6F01-4B7B-9F6F-01C5119E0A91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30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68322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8EC38-AED8-4D69-88D2-85358F6E7468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12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341875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1A68-94FA-4037-883F-AD866F55CCDC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44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dirty="0"/>
              <a:t>Add a footer</a:t>
            </a:r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3DFDA2-799B-41A9-AB66-C1E030219818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1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A946FAB5-8632-4829-BC81-E8558F504518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52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AC300-E807-421A-944B-E127E05504BB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dirty="0"/>
              <a:t>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050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580573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65104-2071-4750-BEA0-F076B35486A4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68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A1250-EF13-4C4A-A87C-409F50E2DD48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619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1" name="Rectangle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2" name="Rectangle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1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03C8FD23-8210-48A5-9C5A-A8E7E57F9A3F}" type="datetime1">
              <a:rPr lang="en-US" smtClean="0"/>
              <a:t>2/18/2019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01CF334-2D5C-4859-84A6-CA7E6E43FA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171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>
            <a:lumMod val="75000"/>
          </a:schemeClr>
        </a:buClr>
        <a:buFont typeface="Georgia"/>
        <a:buChar char="•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>
            <a:lumMod val="75000"/>
          </a:schemeClr>
        </a:buClr>
        <a:buFont typeface="Georgia"/>
        <a:buChar char="▫"/>
        <a:defRPr kumimoji="0"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500" kern="1200">
          <a:solidFill>
            <a:schemeClr val="tx2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1">
            <a:lumMod val="50000"/>
          </a:schemeClr>
        </a:buClr>
        <a:buFont typeface="Wingdings 2" panose="05020102010507070707" pitchFamily="18" charset="2"/>
        <a:buChar char="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2160" userDrawn="1">
          <p15:clr>
            <a:srgbClr val="F26B43"/>
          </p15:clr>
        </p15:guide>
        <p15:guide id="1" pos="3840" userDrawn="1">
          <p15:clr>
            <a:srgbClr val="F26B43"/>
          </p15:clr>
        </p15:guide>
        <p15:guide id="2" orient="horz" pos="41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TSSG Management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Presented by Jim “Drew”</a:t>
            </a:r>
          </a:p>
          <a:p>
            <a:r>
              <a:rPr lang="en-US" dirty="0"/>
              <a:t>2/18/2019</a:t>
            </a:r>
          </a:p>
        </p:txBody>
      </p:sp>
    </p:spTree>
    <p:extLst>
      <p:ext uri="{BB962C8B-B14F-4D97-AF65-F5344CB8AC3E}">
        <p14:creationId xmlns:p14="http://schemas.microsoft.com/office/powerpoint/2010/main" val="70630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3464"/>
            <a:ext cx="10972800" cy="1066800"/>
          </a:xfrm>
        </p:spPr>
        <p:txBody>
          <a:bodyPr/>
          <a:lstStyle/>
          <a:p>
            <a:r>
              <a:rPr lang="en-US" dirty="0"/>
              <a:t>Meeting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66444"/>
            <a:ext cx="10972800" cy="2735713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Meeting Guidelines:</a:t>
            </a:r>
            <a:endParaRPr lang="en-US" dirty="0"/>
          </a:p>
          <a:p>
            <a:r>
              <a:rPr lang="en-US" dirty="0"/>
              <a:t>-Anyone can cut into a conversation and declare “rathole”.</a:t>
            </a:r>
          </a:p>
          <a:p>
            <a:r>
              <a:rPr lang="en-US" dirty="0"/>
              <a:t>-Decision(s) will be effective / start on 2/20 for the TSSG General meeting.  </a:t>
            </a:r>
          </a:p>
          <a:p>
            <a:r>
              <a:rPr lang="en-US" dirty="0"/>
              <a:t>-Any new member on the 13</a:t>
            </a:r>
            <a:r>
              <a:rPr lang="en-US" baseline="30000" dirty="0"/>
              <a:t>th</a:t>
            </a:r>
            <a:r>
              <a:rPr lang="en-US" dirty="0"/>
              <a:t> will not be included in the decisions.</a:t>
            </a:r>
          </a:p>
          <a:p>
            <a:r>
              <a:rPr lang="en-US" dirty="0"/>
              <a:t>-I will be the scribe for this meeting and publish the minutes before the 20</a:t>
            </a:r>
            <a:r>
              <a:rPr lang="en-US" baseline="30000" dirty="0"/>
              <a:t>th</a:t>
            </a:r>
            <a:r>
              <a:rPr lang="en-US" dirty="0"/>
              <a:t>.</a:t>
            </a:r>
          </a:p>
          <a:p>
            <a:r>
              <a:rPr lang="en-US" dirty="0"/>
              <a:t>-Decisions will be made by vote of attendees.  </a:t>
            </a:r>
          </a:p>
          <a:p>
            <a:r>
              <a:rPr lang="en-US" dirty="0"/>
              <a:t>-There are seven planned attendees</a:t>
            </a:r>
          </a:p>
          <a:p>
            <a:r>
              <a:rPr lang="en-US" dirty="0"/>
              <a:t>-I will not vote unless to break a tie.</a:t>
            </a:r>
          </a:p>
          <a:p>
            <a:r>
              <a:rPr lang="en-US" dirty="0"/>
              <a:t>-Any late attendees will need to catch up on their own.</a:t>
            </a:r>
          </a:p>
          <a:p>
            <a:r>
              <a:rPr lang="en-US" dirty="0"/>
              <a:t>-If you can’t attend then please send a representative that will make decisions on your behalf.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BFABA-FC0B-4625-B044-ED377683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89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7E8AA-12DA-4E78-BD7C-44506AA9A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07C71AD-0130-416E-9B04-83A83DC6A2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304236"/>
              </p:ext>
            </p:extLst>
          </p:nvPr>
        </p:nvGraphicFramePr>
        <p:xfrm>
          <a:off x="830510" y="2209800"/>
          <a:ext cx="9261446" cy="35052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883551">
                  <a:extLst>
                    <a:ext uri="{9D8B030D-6E8A-4147-A177-3AD203B41FA5}">
                      <a16:colId xmlns:a16="http://schemas.microsoft.com/office/drawing/2014/main" val="3601957280"/>
                    </a:ext>
                  </a:extLst>
                </a:gridCol>
                <a:gridCol w="1515510">
                  <a:extLst>
                    <a:ext uri="{9D8B030D-6E8A-4147-A177-3AD203B41FA5}">
                      <a16:colId xmlns:a16="http://schemas.microsoft.com/office/drawing/2014/main" val="1023407822"/>
                    </a:ext>
                  </a:extLst>
                </a:gridCol>
                <a:gridCol w="6862385">
                  <a:extLst>
                    <a:ext uri="{9D8B030D-6E8A-4147-A177-3AD203B41FA5}">
                      <a16:colId xmlns:a16="http://schemas.microsoft.com/office/drawing/2014/main" val="2237071222"/>
                    </a:ext>
                  </a:extLst>
                </a:gridCol>
              </a:tblGrid>
              <a:tr h="4381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Item #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Time Duration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Topic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0724361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 min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Welcome / Can you hear me?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4922034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 min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Replacement for Andy discussion?  Backup?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4804313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 min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800">
                          <a:effectLst/>
                        </a:rPr>
                        <a:t>Do we have a dynamic agenda?  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6430067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 min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800">
                          <a:effectLst/>
                        </a:rPr>
                        <a:t>Member introductions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8838042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 min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800">
                          <a:effectLst/>
                        </a:rPr>
                        <a:t>Team Introductions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8380187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20 min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800">
                          <a:effectLst/>
                        </a:rPr>
                        <a:t>Team action items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4989267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10 min</a:t>
                      </a:r>
                      <a:endParaRPr lang="en-US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800" dirty="0">
                          <a:effectLst/>
                        </a:rPr>
                        <a:t>Wrap up / Next Steps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5622282"/>
                  </a:ext>
                </a:extLst>
              </a:tr>
            </a:tbl>
          </a:graphicData>
        </a:graphic>
      </p:graphicFrame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CEC21-1716-4C5D-B0BD-921FC092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19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EA685-796F-400A-B8C3-79DD1DC85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Replacement for Andy discussion?  Backup?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C5523-6EF4-47D2-A440-2A03FC406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Are there any volunteers?</a:t>
            </a:r>
          </a:p>
          <a:p>
            <a:r>
              <a:rPr lang="en-US" dirty="0"/>
              <a:t>If Yes, Are there any objections? </a:t>
            </a:r>
          </a:p>
          <a:p>
            <a:r>
              <a:rPr lang="en-US" dirty="0"/>
              <a:t>If No, Should we look for volunteers in general membership?</a:t>
            </a:r>
          </a:p>
          <a:p>
            <a:r>
              <a:rPr lang="en-US" dirty="0"/>
              <a:t>Backup person?</a:t>
            </a:r>
          </a:p>
          <a:p>
            <a:r>
              <a:rPr lang="en-US" dirty="0"/>
              <a:t>Take a vote?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5F165-3A6B-43FF-B972-5324EA1FD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49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06A96-FEE5-4B07-B37C-61CCBCEB4E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3464"/>
            <a:ext cx="10972800" cy="1066800"/>
          </a:xfrm>
        </p:spPr>
        <p:txBody>
          <a:bodyPr/>
          <a:lstStyle/>
          <a:p>
            <a:r>
              <a:rPr lang="en-US" dirty="0"/>
              <a:t>Do we have a dynamic agenda?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65D5B4-20C0-476A-96E7-B6EBFEF3E8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6444"/>
            <a:ext cx="10972800" cy="432511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There are times in the general meeting that a team has no agenda.</a:t>
            </a:r>
          </a:p>
          <a:p>
            <a:r>
              <a:rPr lang="en-US" dirty="0"/>
              <a:t>This may give new members the idea of disorganized.</a:t>
            </a:r>
          </a:p>
          <a:p>
            <a:r>
              <a:rPr lang="en-US" dirty="0"/>
              <a:t>Currently teams only attend for their time slot. New members have to;</a:t>
            </a:r>
          </a:p>
          <a:p>
            <a:pPr lvl="1"/>
            <a:r>
              <a:rPr lang="en-US" dirty="0"/>
              <a:t>Wade through all of the time slots.</a:t>
            </a:r>
          </a:p>
          <a:p>
            <a:pPr lvl="1"/>
            <a:r>
              <a:rPr lang="en-US" dirty="0"/>
              <a:t>Introduce themselves multiple times.</a:t>
            </a:r>
          </a:p>
          <a:p>
            <a:pPr lvl="1"/>
            <a:r>
              <a:rPr lang="en-US" dirty="0"/>
              <a:t>Take the chance that the team has nothing to talk about in their slot.</a:t>
            </a:r>
          </a:p>
          <a:p>
            <a:r>
              <a:rPr lang="en-US" dirty="0"/>
              <a:t>Should we start a dynamic agenda?</a:t>
            </a:r>
          </a:p>
          <a:p>
            <a:pPr lvl="1"/>
            <a:r>
              <a:rPr lang="en-US" dirty="0"/>
              <a:t>Each team lead is responsible for an agenda each week.</a:t>
            </a:r>
          </a:p>
          <a:p>
            <a:pPr lvl="1"/>
            <a:r>
              <a:rPr lang="en-US" dirty="0"/>
              <a:t>This agenda should be sent to Ralph and/or Me before end of day Monday.</a:t>
            </a:r>
          </a:p>
          <a:p>
            <a:pPr lvl="1"/>
            <a:r>
              <a:rPr lang="en-US" dirty="0"/>
              <a:t>If there is no agenda from the team then the team’s slot is removed.</a:t>
            </a:r>
          </a:p>
          <a:p>
            <a:r>
              <a:rPr lang="en-US" dirty="0"/>
              <a:t>It is not required that all teams are Agile / Scrum.</a:t>
            </a:r>
          </a:p>
          <a:p>
            <a:pPr lvl="1"/>
            <a:r>
              <a:rPr lang="en-US" dirty="0"/>
              <a:t>Non Scrum teams would have appropriate agenda.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F4A51-D50F-4699-ACAF-825543FFC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78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81FC7-23B3-4918-94E5-787C8AD4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12" y="463492"/>
            <a:ext cx="10972800" cy="1066800"/>
          </a:xfrm>
        </p:spPr>
        <p:txBody>
          <a:bodyPr/>
          <a:lstStyle/>
          <a:p>
            <a:r>
              <a:rPr lang="en-US" dirty="0"/>
              <a:t>Member 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3BFE9-7042-477A-B2E4-3A8CBC2B7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712" y="1266444"/>
            <a:ext cx="10972800" cy="4325112"/>
          </a:xfrm>
        </p:spPr>
        <p:txBody>
          <a:bodyPr>
            <a:normAutofit/>
          </a:bodyPr>
          <a:lstStyle/>
          <a:p>
            <a:r>
              <a:rPr lang="en-US" dirty="0"/>
              <a:t>Introductions are done only if there are new members.</a:t>
            </a:r>
          </a:p>
          <a:p>
            <a:r>
              <a:rPr lang="en-US" dirty="0"/>
              <a:t>Current Members</a:t>
            </a:r>
          </a:p>
          <a:p>
            <a:pPr lvl="1"/>
            <a:r>
              <a:rPr lang="en-US" dirty="0"/>
              <a:t>This should be your 20 second elevator speech.</a:t>
            </a:r>
          </a:p>
          <a:p>
            <a:pPr lvl="1"/>
            <a:r>
              <a:rPr lang="en-US" dirty="0"/>
              <a:t>Your speech should only be kept to last ten years.</a:t>
            </a:r>
          </a:p>
          <a:p>
            <a:pPr lvl="1"/>
            <a:r>
              <a:rPr lang="en-US" dirty="0"/>
              <a:t>Add info about </a:t>
            </a:r>
            <a:r>
              <a:rPr lang="en-US" b="1" u="sng" dirty="0"/>
              <a:t>Current</a:t>
            </a:r>
            <a:r>
              <a:rPr lang="en-US" dirty="0"/>
              <a:t> TSSG activity only.</a:t>
            </a:r>
          </a:p>
          <a:p>
            <a:r>
              <a:rPr lang="en-US" dirty="0"/>
              <a:t>New members</a:t>
            </a:r>
          </a:p>
          <a:p>
            <a:pPr lvl="1"/>
            <a:r>
              <a:rPr lang="en-US" dirty="0"/>
              <a:t>This should be your 20 second elevator speech.</a:t>
            </a:r>
          </a:p>
          <a:p>
            <a:pPr lvl="1"/>
            <a:r>
              <a:rPr lang="en-US" dirty="0"/>
              <a:t>How did you hear about us?</a:t>
            </a:r>
          </a:p>
          <a:p>
            <a:pPr lvl="1"/>
            <a:r>
              <a:rPr lang="en-US" dirty="0"/>
              <a:t>Introduced to Member contact and BIOs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89AC61-53A4-469C-99D5-EC1A4D2C7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08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4778B-F7EC-4772-81FC-D8DB51F3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Introductions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90EE4-A441-4751-8D11-73F3D3483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current agenda has the teams presenting at fixed times.</a:t>
            </a:r>
          </a:p>
          <a:p>
            <a:r>
              <a:rPr lang="en-US" dirty="0"/>
              <a:t>This doesn’t always work out because the agenda flux.</a:t>
            </a:r>
          </a:p>
          <a:p>
            <a:r>
              <a:rPr lang="en-US" dirty="0"/>
              <a:t>Should we just direct them to </a:t>
            </a:r>
            <a:r>
              <a:rPr lang="en-US" dirty="0" err="1"/>
              <a:t>TSSG.tech</a:t>
            </a:r>
            <a:r>
              <a:rPr lang="en-US" dirty="0"/>
              <a:t>?</a:t>
            </a:r>
          </a:p>
          <a:p>
            <a:r>
              <a:rPr lang="en-US" dirty="0"/>
              <a:t>What about questions that the new people might have?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1F4C68-0CCC-49F0-A72C-4C544BBB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000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378B9-12AA-4176-AF41-FD05C5A94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Action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C7B61-1AD8-4B9C-BF33-523F8ABD9F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should we handle action items placed against another team?</a:t>
            </a:r>
          </a:p>
          <a:p>
            <a:r>
              <a:rPr lang="en-US" dirty="0"/>
              <a:t>There are times when a team needs help from another team.</a:t>
            </a:r>
          </a:p>
          <a:p>
            <a:r>
              <a:rPr lang="en-US" dirty="0"/>
              <a:t>Drupal issues are examples.  </a:t>
            </a:r>
          </a:p>
          <a:p>
            <a:pPr lvl="1"/>
            <a:r>
              <a:rPr lang="en-US" dirty="0"/>
              <a:t>Extend and People options failing to an error.</a:t>
            </a:r>
          </a:p>
          <a:p>
            <a:r>
              <a:rPr lang="en-US" dirty="0"/>
              <a:t>Should the Wednesday meeting be conducted like a “Scrum of scrums” standup meeting?  </a:t>
            </a:r>
          </a:p>
          <a:p>
            <a:pPr lvl="1"/>
            <a:r>
              <a:rPr lang="en-US" dirty="0"/>
              <a:t>A defect and / or story is placed into the web team’s backlog.</a:t>
            </a:r>
          </a:p>
          <a:p>
            <a:pPr lvl="1"/>
            <a:r>
              <a:rPr lang="en-US" dirty="0"/>
              <a:t>Reviewed at “Scrum of Scrums” standup.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FA0F7A-46BE-409B-BB8E-CA3664E75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42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 up / Next Steps?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7AE77CB-D95C-4F50-9C7D-6781C9B21C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513" y="2249488"/>
            <a:ext cx="6122973" cy="43243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07DED7-6BCC-44D7-AA5D-2358F48C7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CF334-2D5C-4859-84A6-CA7E6E43FAE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51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ining presentation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ining presentation.potx" id="{7B9FCAFE-DDE5-4198-9987-54DFCAD80598}" vid="{6015A8B0-C387-4E39-945C-0F39E3EB10B6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libri">
      <a:maj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 presentation</Template>
  <TotalTime>221</TotalTime>
  <Words>540</Words>
  <Application>Microsoft Office PowerPoint</Application>
  <PresentationFormat>Widescreen</PresentationFormat>
  <Paragraphs>94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Georgia</vt:lpstr>
      <vt:lpstr>Wingdings 2</vt:lpstr>
      <vt:lpstr>Training presentation</vt:lpstr>
      <vt:lpstr>TSSG Management Meeting</vt:lpstr>
      <vt:lpstr>Meeting Guidelines</vt:lpstr>
      <vt:lpstr>Agenda</vt:lpstr>
      <vt:lpstr>Replacement for Andy discussion?  Backup?</vt:lpstr>
      <vt:lpstr>Do we have a dynamic agenda?</vt:lpstr>
      <vt:lpstr>Member Introductions</vt:lpstr>
      <vt:lpstr>Team Introductions</vt:lpstr>
      <vt:lpstr>Team Action Items</vt:lpstr>
      <vt:lpstr>Wrap up / Next Steps?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TSSG Msansgement Mtg 2019_2_18</dc:title>
  <dc:creator>James Drewniak</dc:creator>
  <cp:lastModifiedBy>James Drewniak</cp:lastModifiedBy>
  <cp:revision>19</cp:revision>
  <dcterms:created xsi:type="dcterms:W3CDTF">2019-02-08T00:05:47Z</dcterms:created>
  <dcterms:modified xsi:type="dcterms:W3CDTF">2019-02-18T21:16:06Z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